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2" r:id="rId4"/>
    <p:sldId id="269" r:id="rId5"/>
    <p:sldId id="270" r:id="rId6"/>
    <p:sldId id="271" r:id="rId7"/>
    <p:sldId id="272" r:id="rId8"/>
    <p:sldId id="274" r:id="rId9"/>
    <p:sldId id="273" r:id="rId10"/>
    <p:sldId id="278" r:id="rId11"/>
    <p:sldId id="275" r:id="rId12"/>
    <p:sldId id="276" r:id="rId13"/>
    <p:sldId id="279" r:id="rId14"/>
    <p:sldId id="280" r:id="rId15"/>
    <p:sldId id="282" r:id="rId16"/>
    <p:sldId id="283" r:id="rId17"/>
    <p:sldId id="268" r:id="rId18"/>
    <p:sldId id="261" r:id="rId19"/>
    <p:sldId id="267" r:id="rId20"/>
  </p:sldIdLst>
  <p:sldSz cx="24384000" cy="13716000"/>
  <p:notesSz cx="6858000" cy="9144000"/>
  <p:embeddedFontLst>
    <p:embeddedFont>
      <p:font typeface="Helvetica Neue" panose="020B0600000101010101" charset="0"/>
      <p:regular r:id="rId22"/>
      <p:bold r:id="rId23"/>
      <p:italic r:id="rId24"/>
      <p:boldItalic r:id="rId25"/>
    </p:embeddedFont>
    <p:embeddedFont>
      <p:font typeface="Helvetica Neue Light" panose="020B0600000101010101" charset="0"/>
      <p:regular r:id="rId26"/>
      <p:bold r:id="rId27"/>
      <p:italic r:id="rId28"/>
      <p:boldItalic r:id="rId29"/>
    </p:embeddedFont>
    <p:embeddedFont>
      <p:font typeface="나눔고딕" panose="020D0604000000000000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17" autoAdjust="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1086152&amp;ref=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서버는 한 대의 컴퓨터에 여러 대의 컴퓨터를 통신회선으로 연결하여 공동으로 사용하는 정보를 저장해 두거나 컴퓨터 자원을 많이 사용하는 프로그램을 모아 놓은 컴퓨터이다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통신망에 연결된 다른 컴퓨터들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클라이언트는 서버로부터 필요한 정보를 검색하여 받거나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서버에 있는 프로그램에서 처리할 자료를 보내고 그 결과를 다시 받는다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/>
              <a:t>사용자가 서버에 접속했을 때 클라이언트는 사용자 자신을 지칭할 수도 있고</a:t>
            </a:r>
            <a:r>
              <a:rPr lang="en-US" altLang="ko-KR" dirty="0"/>
              <a:t>, </a:t>
            </a:r>
            <a:r>
              <a:rPr lang="ko-KR" altLang="en-US" dirty="0"/>
              <a:t>사용자의 컴퓨터를 가리키기도 하며</a:t>
            </a:r>
            <a:r>
              <a:rPr lang="en-US" altLang="ko-KR" dirty="0"/>
              <a:t>, </a:t>
            </a:r>
            <a:r>
              <a:rPr lang="ko-KR" altLang="en-US" dirty="0"/>
              <a:t>컴퓨터에서 동작하고 있는 프로그램이 될 수도 있다</a:t>
            </a:r>
            <a:r>
              <a:rPr lang="en-US" altLang="ko-KR" dirty="0"/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58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61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45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82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웹 문서를 다양하게 </a:t>
            </a:r>
            <a:r>
              <a:rPr lang="ko-KR" altLang="en-US" b="0" i="0" u="none" strike="noStrike" dirty="0">
                <a:solidFill>
                  <a:srgbClr val="0033A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하고 수시로 변경하는데 많은 제약이 따르는데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보완하기 위해 만들어진 것이 스타일 시트이고 스타일 시트의 표준안이 바로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간단히 스타일 시트라고도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이용해서 웹 페이지를 제작할 경우 전반적인 틀에서 세세한 글꼴 하나 하나를 일일이 지정해주어야 하지만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페이지의 스타일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작성형식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미리 저장해 두면 웹 페이지의 한 가지 요소만 변경해도 관련되는 전체 페이지의 내용이 한꺼번에 변경되므로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문서 전체의 일관성을 유지할 수 있고 작업 시간도 단축된다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따라서 웹 개발자들은 보다 풍부한 </a:t>
            </a:r>
            <a:r>
              <a:rPr lang="ko-KR" altLang="en-US" b="0" i="0" u="none" strike="noStrike" dirty="0">
                <a:solidFill>
                  <a:srgbClr val="0033A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디자인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웹을 설계할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글자의 크기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글자체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줄간격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배경 색상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배열위치 등을 자유롭게 선택하거나 변경할 수 있으며 유지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보수도 간편하게 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25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936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동작 예시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자바스크립트를 이용하면 ‘</a:t>
            </a:r>
            <a:r>
              <a:rPr lang="ko-KR" altLang="en-US" b="0" i="0" u="none" strike="noStrike" dirty="0">
                <a:solidFill>
                  <a:srgbClr val="0033A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버튼을 클릭하면 밑에 날짜를 </a:t>
            </a:r>
            <a:r>
              <a:rPr lang="ko-KR" altLang="en-US" b="0" i="0" u="none" strike="noStrike" dirty="0" err="1">
                <a:solidFill>
                  <a:srgbClr val="0033A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보여줘</a:t>
            </a:r>
            <a:r>
              <a:rPr lang="ko-KR" altLang="en-US" b="0" i="0" dirty="0" err="1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’라는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식의 명령을 내릴 수 있다</a:t>
            </a:r>
            <a:r>
              <a:rPr lang="en-US" altLang="ko-KR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8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75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+) </a:t>
            </a:r>
            <a:r>
              <a:rPr lang="ko-KR" altLang="en-US" dirty="0"/>
              <a:t>프로그래밍 언어가 </a:t>
            </a:r>
            <a:r>
              <a:rPr lang="ko-KR" altLang="en-US" dirty="0" err="1"/>
              <a:t>뭔지</a:t>
            </a:r>
            <a:endParaRPr lang="en-US" altLang="ko-KR" dirty="0"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36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번 예시</a:t>
            </a:r>
            <a:r>
              <a:rPr lang="en-US" altLang="ko-KR" dirty="0"/>
              <a:t>- 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붕어빵 포장마차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24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푸드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트럭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놀이터</a:t>
            </a:r>
            <a:endParaRPr lang="en-US" altLang="ko-KR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메모 프로그램으로는 장소에 대한 정보를 효과적으로 기록하기 쉽지 않음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나에게 중요하지만 지도에 표시되어 있지 않은 장소가 있음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(ex.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붕어빵 포장마차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푸드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트럭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놀이터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기존 지도 서비스에는 위치 표시 이상으로 장소에 대한 자세한 정보가 부족함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(ex.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화장실 청결도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아이스크림 가격</a:t>
            </a:r>
            <a:endParaRPr lang="en-US" altLang="ko-KR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34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지도는 구글 지도</a:t>
            </a:r>
            <a:r>
              <a:rPr lang="en-US" altLang="ko-KR" dirty="0"/>
              <a:t>?</a:t>
            </a:r>
            <a:r>
              <a:rPr lang="ko-KR" altLang="en-US" dirty="0"/>
              <a:t>를 가져와서 사용할 예정</a:t>
            </a: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11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7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개념에 대해 배워볼 것</a:t>
            </a:r>
            <a:endParaRPr dirty="0"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9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웹을 이해하기 위해서 반드시 알아야 하는 것이 바로 하이퍼텍스트</a:t>
            </a:r>
            <a:r>
              <a:rPr lang="en-US" altLang="ko-KR" dirty="0"/>
              <a:t>(Hyper Text)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온라인 쇼핑몰을 이용해 옷을 구매한다고 예를 들어봅시다</a:t>
            </a:r>
            <a:r>
              <a:rPr lang="en-US" altLang="ko-KR" dirty="0"/>
              <a:t>. </a:t>
            </a:r>
            <a:r>
              <a:rPr lang="ko-KR" altLang="en-US" dirty="0"/>
              <a:t>인터넷 익스플로러나 구글 크롬과 같은 브라우저를 통해 온라인 쇼핑몰에 접속합니다</a:t>
            </a:r>
            <a:r>
              <a:rPr lang="en-US" altLang="ko-KR" dirty="0"/>
              <a:t>. </a:t>
            </a:r>
            <a:r>
              <a:rPr lang="ko-KR" altLang="en-US" dirty="0"/>
              <a:t>이후 원하는 옷을 찾기 위해 몇 번 클릭하는 과정을 거치게 됩니다</a:t>
            </a:r>
            <a:r>
              <a:rPr lang="en-US" altLang="ko-KR" dirty="0"/>
              <a:t>. </a:t>
            </a:r>
            <a:r>
              <a:rPr lang="ko-KR" altLang="en-US" dirty="0"/>
              <a:t>카테고리에서 </a:t>
            </a:r>
            <a:r>
              <a:rPr lang="en-US" altLang="ko-KR" dirty="0"/>
              <a:t>'</a:t>
            </a:r>
            <a:r>
              <a:rPr lang="ko-KR" altLang="en-US" dirty="0"/>
              <a:t>상의</a:t>
            </a:r>
            <a:r>
              <a:rPr lang="en-US" altLang="ko-KR" dirty="0"/>
              <a:t>'</a:t>
            </a:r>
            <a:r>
              <a:rPr lang="ko-KR" altLang="en-US" dirty="0"/>
              <a:t>를 누르면 </a:t>
            </a:r>
            <a:r>
              <a:rPr lang="en-US" altLang="ko-KR" dirty="0"/>
              <a:t>'</a:t>
            </a:r>
            <a:r>
              <a:rPr lang="ko-KR" altLang="en-US" dirty="0"/>
              <a:t>상의</a:t>
            </a:r>
            <a:r>
              <a:rPr lang="en-US" altLang="ko-KR" dirty="0"/>
              <a:t>'</a:t>
            </a:r>
            <a:r>
              <a:rPr lang="ko-KR" altLang="en-US" dirty="0"/>
              <a:t>만 모아져 있는 페이지로 연결됩니다</a:t>
            </a:r>
            <a:r>
              <a:rPr lang="en-US" altLang="ko-KR" dirty="0"/>
              <a:t>. </a:t>
            </a:r>
            <a:r>
              <a:rPr lang="ko-KR" altLang="en-US" dirty="0"/>
              <a:t>연결된 페이지에서 </a:t>
            </a:r>
            <a:r>
              <a:rPr lang="en-US" altLang="ko-KR" dirty="0"/>
              <a:t>'</a:t>
            </a:r>
            <a:r>
              <a:rPr lang="ko-KR" altLang="en-US" dirty="0"/>
              <a:t>반팔</a:t>
            </a:r>
            <a:r>
              <a:rPr lang="en-US" altLang="ko-KR" dirty="0"/>
              <a:t>'</a:t>
            </a:r>
            <a:r>
              <a:rPr lang="ko-KR" altLang="en-US" dirty="0"/>
              <a:t>을 누르면 반팔만 모아져 있는 페이지로 연결되죠</a:t>
            </a:r>
            <a:r>
              <a:rPr lang="en-US" altLang="ko-KR" dirty="0"/>
              <a:t>. </a:t>
            </a:r>
            <a:r>
              <a:rPr lang="ko-KR" altLang="en-US" dirty="0"/>
              <a:t>이처럼 클릭하면 무언가로 연결되는 것이 바로 하이퍼텍스트의 역할입니다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25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20081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나만의 지도 웹 만들기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-KR" alt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주차</a:t>
            </a: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- 0T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586930" y="5379161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608280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altLang="ko-KR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WEB4(</a:t>
            </a:r>
            <a:r>
              <a:rPr lang="ko-KR" altLang="en-US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류혜린</a:t>
            </a:r>
            <a:r>
              <a:rPr lang="en-US" altLang="ko-KR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이현빈</a:t>
            </a:r>
            <a:r>
              <a:rPr lang="en-US" altLang="ko-KR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한지희</a:t>
            </a:r>
            <a:r>
              <a:rPr lang="en-US" altLang="ko-KR" sz="36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ko-KR" altLang="en-US" sz="14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631570" y="5057654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r>
              <a:rPr lang="en-US" altLang="ko-KR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웹 소개</a:t>
            </a:r>
            <a:r>
              <a:rPr lang="en-US" altLang="ko-KR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과제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클라우드 컴퓨팅과 비교 2. 클라이언트 서버 시스템(client-server model)">
            <a:extLst>
              <a:ext uri="{FF2B5EF4-FFF2-40B4-BE49-F238E27FC236}">
                <a16:creationId xmlns:a16="http://schemas.microsoft.com/office/drawing/2014/main" id="{E744E528-C575-4BF0-8BA4-9DFFC129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5" y="4506692"/>
            <a:ext cx="11147355" cy="639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24E49-D3D1-4E36-8FEE-C4E1396CD92B}"/>
              </a:ext>
            </a:extLst>
          </p:cNvPr>
          <p:cNvSpPr txBox="1"/>
          <p:nvPr/>
        </p:nvSpPr>
        <p:spPr>
          <a:xfrm>
            <a:off x="12628803" y="4131585"/>
            <a:ext cx="11755198" cy="2910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600" dirty="0">
                <a:solidFill>
                  <a:srgbClr val="0070C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600" b="1" dirty="0">
                <a:solidFill>
                  <a:srgbClr val="0070C0"/>
                </a:solidFill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endParaRPr lang="en-US" altLang="ko-KR" sz="3600" b="1" dirty="0">
              <a:solidFill>
                <a:srgbClr val="0070C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시스템에서 각종 자원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파일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프린터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회선 등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제공하는 장치로 근거리 통신망에서 통신을 주관하는 중앙의 컴퓨터</a:t>
            </a:r>
            <a:endParaRPr lang="en-US" altLang="ko-KR" sz="36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2B8F7-2567-425F-B58D-60A3287BDC8A}"/>
              </a:ext>
            </a:extLst>
          </p:cNvPr>
          <p:cNvSpPr txBox="1"/>
          <p:nvPr/>
        </p:nvSpPr>
        <p:spPr>
          <a:xfrm>
            <a:off x="12628803" y="8272555"/>
            <a:ext cx="11755198" cy="219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600" dirty="0">
                <a:solidFill>
                  <a:srgbClr val="0070C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600" b="1" dirty="0">
                <a:solidFill>
                  <a:srgbClr val="0070C0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</a:t>
            </a:r>
            <a:endParaRPr lang="en-US" altLang="ko-KR" sz="3600" b="1" dirty="0">
              <a:solidFill>
                <a:srgbClr val="0070C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시스템에서 각종 자원을 제공받는 장치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즉 클라이언트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(client/server) </a:t>
            </a: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구성에서 사용자측   </a:t>
            </a:r>
            <a:endParaRPr lang="en-US" altLang="ko-KR" sz="36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" name="Google Shape;106;p3">
            <a:extLst>
              <a:ext uri="{FF2B5EF4-FFF2-40B4-BE49-F238E27FC236}">
                <a16:creationId xmlns:a16="http://schemas.microsoft.com/office/drawing/2014/main" id="{F1A22F6B-2F30-4C92-A2B0-9F4EE1CB02DB}"/>
              </a:ext>
            </a:extLst>
          </p:cNvPr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(web)’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이란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7;p3">
            <a:extLst>
              <a:ext uri="{FF2B5EF4-FFF2-40B4-BE49-F238E27FC236}">
                <a16:creationId xmlns:a16="http://schemas.microsoft.com/office/drawing/2014/main" id="{6E9527CF-92D0-4E8C-99AD-5C57B8CDF34E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(server)/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(client)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4099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108450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의견 받기</a:t>
            </a:r>
            <a:endParaRPr dirty="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796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웹은 어떻게 이루어져 있을까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4108450"/>
            <a:ext cx="20759057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유명한 웹페이지 개발자도구를 사용하여 </a:t>
            </a:r>
            <a:r>
              <a:rPr lang="ko-KR" altLang="en-US" sz="4500" i="0" u="none" strike="noStrike" cap="none" dirty="0" err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이런식으로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이루어져 있다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lang="ko-KR" altLang="en-US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399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웹사이트를 구성하는 요소</a:t>
            </a:r>
            <a:endParaRPr lang="ko-KR" altLang="en-US" sz="60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5844F-82C9-461C-8170-24C95629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844" y="3567289"/>
            <a:ext cx="3290711" cy="3290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BE0E5C-44B3-4EDB-B9BD-84803C62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20" y="7745780"/>
            <a:ext cx="3301160" cy="330116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2B4A417-AB13-4818-9E94-B1845AAAD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6699" y="7745780"/>
            <a:ext cx="3301160" cy="33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2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0D085-E35E-426A-99C9-E5798BD4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25" y="4903725"/>
            <a:ext cx="5131639" cy="5131639"/>
          </a:xfrm>
          <a:prstGeom prst="rect">
            <a:avLst/>
          </a:prstGeom>
        </p:spPr>
      </p:pic>
      <p:sp>
        <p:nvSpPr>
          <p:cNvPr id="8" name="Google Shape;107;p3">
            <a:extLst>
              <a:ext uri="{FF2B5EF4-FFF2-40B4-BE49-F238E27FC236}">
                <a16:creationId xmlns:a16="http://schemas.microsoft.com/office/drawing/2014/main" id="{9F7B016B-BE8C-4973-88A1-90FBC153D9B9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lang="ko-KR" altLang="en-US" sz="60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6A716-DB2A-4420-85E4-584C344CB48F}"/>
              </a:ext>
            </a:extLst>
          </p:cNvPr>
          <p:cNvSpPr txBox="1"/>
          <p:nvPr/>
        </p:nvSpPr>
        <p:spPr>
          <a:xfrm>
            <a:off x="8600303" y="4903726"/>
            <a:ext cx="14358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: </a:t>
            </a:r>
            <a:r>
              <a:rPr lang="ko-KR" altLang="en-US" sz="3600" dirty="0"/>
              <a:t>인터넷 서비스의 하나인 월드 와이드 웹을 통해 볼 수 있는 문서를 만들 때 사용하는 웹 언어의 한 종류</a:t>
            </a:r>
          </a:p>
          <a:p>
            <a:r>
              <a:rPr lang="ko-KR" altLang="en-US" sz="3600" dirty="0"/>
              <a:t>	</a:t>
            </a:r>
            <a:endParaRPr lang="en-US" altLang="ko-KR" sz="3600" dirty="0"/>
          </a:p>
          <a:p>
            <a:r>
              <a:rPr lang="en-US" altLang="ko-KR" sz="3600" dirty="0"/>
              <a:t>- </a:t>
            </a:r>
            <a:r>
              <a:rPr lang="ko-KR" altLang="en-US" sz="3600" dirty="0"/>
              <a:t>하이퍼텍스트를 작성하기 위해 개발되었으며</a:t>
            </a:r>
            <a:r>
              <a:rPr lang="en-US" altLang="ko-KR" sz="3600" dirty="0"/>
              <a:t>, </a:t>
            </a:r>
            <a:r>
              <a:rPr lang="ko-KR" altLang="en-US" sz="3600" dirty="0"/>
              <a:t>인터넷에서 웹을 통해 접근되는 대부분의 웹 페이지들은 </a:t>
            </a:r>
            <a:r>
              <a:rPr lang="en-US" altLang="ko-KR" sz="3600" dirty="0"/>
              <a:t>HTML</a:t>
            </a:r>
            <a:r>
              <a:rPr lang="ko-KR" altLang="en-US" sz="3600" dirty="0"/>
              <a:t>로 작성됨</a:t>
            </a:r>
          </a:p>
          <a:p>
            <a:r>
              <a:rPr lang="ko-KR" altLang="en-US" sz="3600" dirty="0"/>
              <a:t>	</a:t>
            </a:r>
            <a:endParaRPr lang="en-US" altLang="ko-KR" sz="3600" dirty="0"/>
          </a:p>
          <a:p>
            <a:r>
              <a:rPr lang="en-US" altLang="ko-KR" sz="3600" dirty="0"/>
              <a:t>- </a:t>
            </a:r>
            <a:r>
              <a:rPr lang="ko-KR" altLang="en-US" sz="3600" dirty="0"/>
              <a:t>웹페이지의 큰 뼈대를 제공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7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Google Shape;107;p3">
            <a:extLst>
              <a:ext uri="{FF2B5EF4-FFF2-40B4-BE49-F238E27FC236}">
                <a16:creationId xmlns:a16="http://schemas.microsoft.com/office/drawing/2014/main" id="{9F7B016B-BE8C-4973-88A1-90FBC153D9B9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lang="ko-KR" altLang="en-US" sz="60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6A716-DB2A-4420-85E4-584C344CB48F}"/>
              </a:ext>
            </a:extLst>
          </p:cNvPr>
          <p:cNvSpPr txBox="1"/>
          <p:nvPr/>
        </p:nvSpPr>
        <p:spPr>
          <a:xfrm>
            <a:off x="8600303" y="4903726"/>
            <a:ext cx="14358551" cy="290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6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문서의 전반적인 스타일을 미리 저장해 둔 스타일시트</a:t>
            </a:r>
            <a:endParaRPr lang="en-US" altLang="ko-KR" sz="3600" b="0" i="0" dirty="0">
              <a:solidFill>
                <a:srgbClr val="40404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6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 </a:t>
            </a:r>
            <a:r>
              <a:rPr lang="en-US" altLang="ko-KR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웹 문서를 다양하게 </a:t>
            </a:r>
            <a:r>
              <a:rPr lang="ko-KR" altLang="en-US" sz="3600" b="0" i="0" u="none" strike="noStrike" dirty="0">
                <a:solidFill>
                  <a:srgbClr val="0033A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ko-KR" altLang="en-US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하고 수시로 변경하는데 많은 제약이 따르는데</a:t>
            </a:r>
            <a:r>
              <a:rPr lang="en-US" altLang="ko-KR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보완하기 위해 만들어진 것</a:t>
            </a:r>
            <a:endParaRPr lang="en-US" altLang="ko-KR" sz="3600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6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색깔이나 글씨체와 같은 디자인 요소를 관리</a:t>
            </a:r>
            <a:endParaRPr lang="ko-KR" altLang="en-US" sz="3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32F84A4-E138-4487-855C-342A8C31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002693"/>
            <a:ext cx="5131639" cy="51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Google Shape;107;p3">
            <a:extLst>
              <a:ext uri="{FF2B5EF4-FFF2-40B4-BE49-F238E27FC236}">
                <a16:creationId xmlns:a16="http://schemas.microsoft.com/office/drawing/2014/main" id="{9F7B016B-BE8C-4973-88A1-90FBC153D9B9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endParaRPr lang="ko-KR" altLang="en-US" sz="60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6A716-DB2A-4420-85E4-584C344CB48F}"/>
              </a:ext>
            </a:extLst>
          </p:cNvPr>
          <p:cNvSpPr txBox="1"/>
          <p:nvPr/>
        </p:nvSpPr>
        <p:spPr>
          <a:xfrm>
            <a:off x="8600303" y="4903726"/>
            <a:ext cx="14358551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6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</a:t>
            </a:r>
            <a:r>
              <a:rPr lang="en-US" altLang="ko-KR" sz="36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(cross platform), </a:t>
            </a:r>
            <a:r>
              <a:rPr lang="ko-KR" altLang="en-US" sz="36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객체지향 스크립트 언어</a:t>
            </a:r>
            <a:endParaRPr lang="en-US" altLang="ko-KR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3600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600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36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웹페이지의 동작을 담당</a:t>
            </a:r>
            <a:endParaRPr lang="en-US" altLang="ko-KR" sz="3600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86C5A-8DD4-4BD2-87FA-5FFA0532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393" y="4903726"/>
            <a:ext cx="5131638" cy="5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5656262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오늘의 과제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1134779" y="8088000"/>
            <a:ext cx="22114291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altLang="ko-KR" sz="5000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-KR" altLang="en-US" sz="5000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개발자 도구를 사용하였을 때 어떠한 공통점을 보이는지 간단하게 </a:t>
            </a:r>
            <a:r>
              <a:rPr lang="ko-KR" altLang="en-US" sz="5000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알아오기</a:t>
            </a:r>
            <a:r>
              <a:rPr lang="ko-KR" altLang="en-US" sz="5000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5000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endParaRPr sz="5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7181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5656262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01 </a:t>
            </a:r>
            <a:r>
              <a:rPr lang="ko-KR" altLang="en-US" sz="10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5027875" y="7739125"/>
            <a:ext cx="14328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sz="4500" i="0" u="none" strike="noStrike" cap="none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독립고딕</a:t>
            </a:r>
            <a:r>
              <a:rPr lang="en-US" sz="4500" i="0" u="none" strike="noStrike" cap="none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i="0" u="none" strike="noStrike" cap="none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혹은</a:t>
            </a:r>
            <a:r>
              <a:rPr lang="en-US" sz="4500" i="0" u="none" strike="noStrike" cap="none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i="0" u="none" strike="noStrike" cap="none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굵은</a:t>
            </a:r>
            <a:r>
              <a:rPr lang="en-US" sz="4500" i="0" u="none" strike="noStrike" cap="none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i="0" u="none" strike="noStrike" cap="none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폰트를</a:t>
            </a:r>
            <a:r>
              <a:rPr lang="en-US" sz="4500" i="0" u="none" strike="noStrike" cap="none" dirty="0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i="0" u="none" strike="noStrike" cap="none" dirty="0" err="1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사용해주세요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00" y="5791042"/>
            <a:ext cx="16641600" cy="213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algn="ctr">
              <a:lnSpc>
                <a:spcPct val="120000"/>
              </a:lnSpc>
              <a:buSzPts val="9000"/>
            </a:pPr>
            <a:r>
              <a:rPr lang="ko-KR" altLang="en-US" sz="9600" b="1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ko-KR" altLang="en-US" sz="96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프로젝트란✨</a:t>
            </a:r>
            <a:endParaRPr lang="ko-KR" altLang="en-US" sz="96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선생님 소개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89726-63A9-4714-992E-5CBB3C68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489" y="3288570"/>
            <a:ext cx="4709887" cy="6279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735E1-AFDC-40E7-A5E6-8ECE61FA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1462" y="3288570"/>
            <a:ext cx="4709888" cy="6279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D675B3-7AC8-484D-9A6C-76D8CE52B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3288571"/>
            <a:ext cx="4832753" cy="62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83371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수업을 통해 만들어볼 웹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E2594-0FF5-4DD0-8680-94F06A1E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830" y="7101533"/>
            <a:ext cx="2750332" cy="2750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F4FC2-0739-4DCE-B5A2-163B5F9CC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834" y="2882060"/>
            <a:ext cx="2750332" cy="27503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7BC22-DE10-4750-8D57-1DFAF37A6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2230" y="7434953"/>
            <a:ext cx="2750332" cy="2750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77AFDF-7F42-4F95-B9DA-59681DCFD205}"/>
              </a:ext>
            </a:extLst>
          </p:cNvPr>
          <p:cNvSpPr txBox="1"/>
          <p:nvPr/>
        </p:nvSpPr>
        <p:spPr>
          <a:xfrm>
            <a:off x="9780373" y="5890540"/>
            <a:ext cx="4823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롱바탕"/>
                <a:ea typeface="+mn-ea"/>
              </a:rPr>
              <a:t>효과적인 기록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918AE-B9AB-4F79-AA04-3CB4A3D36D9F}"/>
              </a:ext>
            </a:extLst>
          </p:cNvPr>
          <p:cNvSpPr txBox="1"/>
          <p:nvPr/>
        </p:nvSpPr>
        <p:spPr>
          <a:xfrm>
            <a:off x="16719665" y="10510961"/>
            <a:ext cx="4635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롱"/>
                <a:ea typeface="+mn-ea"/>
              </a:rPr>
              <a:t>자세한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261F1-9E1B-4FB2-A157-A1BEB2535257}"/>
              </a:ext>
            </a:extLst>
          </p:cNvPr>
          <p:cNvSpPr txBox="1"/>
          <p:nvPr/>
        </p:nvSpPr>
        <p:spPr>
          <a:xfrm>
            <a:off x="3262159" y="10303805"/>
            <a:ext cx="463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함초롱바탕"/>
                <a:ea typeface="+mn-ea"/>
              </a:rPr>
              <a:t>지도에 표시</a:t>
            </a:r>
          </a:p>
        </p:txBody>
      </p:sp>
    </p:spTree>
    <p:extLst>
      <p:ext uri="{BB962C8B-B14F-4D97-AF65-F5344CB8AC3E}">
        <p14:creationId xmlns:p14="http://schemas.microsoft.com/office/powerpoint/2010/main" val="267624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수업을 통해 만들어볼 웹</a:t>
            </a:r>
            <a:endParaRPr lang="ko-KR" altLang="en-US" sz="60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108450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–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장소표시 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필요한 것 마크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애니메이션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dirty="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1067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오리엔테이션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4108450"/>
            <a:ext cx="22107159" cy="280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수업 전 </a:t>
            </a:r>
            <a:r>
              <a:rPr lang="ko-KR" altLang="en-US" sz="4500" dirty="0" err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우리끼리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화장실 웹을 만들어본 후 이를 예시 사진으로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 사용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얼마나 구체적으로 보여줘야 할지 모르겠음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너무 자세히 보여주면 학생들이 각자 생각해보기보다는 무작정 </a:t>
            </a:r>
            <a:r>
              <a:rPr lang="ko-KR" altLang="en-US" sz="4500" dirty="0" err="1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따라할까봐</a:t>
            </a:r>
            <a:r>
              <a:rPr lang="ko-KR" altLang="en-US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 염려됨</a:t>
            </a:r>
            <a:r>
              <a:rPr lang="en-US" altLang="ko-KR" sz="4500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endParaRPr lang="ko-KR" altLang="en-US" sz="4500" i="0" u="none" strike="noStrike" cap="none" dirty="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9232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5656262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02 ‘</a:t>
            </a:r>
            <a:r>
              <a:rPr lang="ko-KR" altLang="en-US" sz="100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altLang="ko-KR" sz="100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(web)’</a:t>
            </a:r>
            <a:r>
              <a:rPr lang="ko-KR" altLang="en-US" sz="100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이란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5027875" y="7739125"/>
            <a:ext cx="14328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sz="4500" i="0" u="none" strike="noStrike" cap="none">
                <a:solidFill>
                  <a:srgbClr val="CBE1FF"/>
                </a:solidFill>
                <a:latin typeface="Noto Sans KR"/>
                <a:ea typeface="Noto Sans KR"/>
                <a:cs typeface="Noto Sans KR"/>
                <a:sym typeface="Noto Sans KR"/>
              </a:rPr>
              <a:t>독립고딕 혹은 굵은 폰트를 사용해주세요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4967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(web)’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이란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(web)’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이란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" name="Google Shape;108;p3">
            <a:extLst>
              <a:ext uri="{FF2B5EF4-FFF2-40B4-BE49-F238E27FC236}">
                <a16:creationId xmlns:a16="http://schemas.microsoft.com/office/drawing/2014/main" id="{4850B797-F4AC-4B39-BA8B-3DA47C68E75E}"/>
              </a:ext>
            </a:extLst>
          </p:cNvPr>
          <p:cNvSpPr txBox="1"/>
          <p:nvPr/>
        </p:nvSpPr>
        <p:spPr>
          <a:xfrm>
            <a:off x="10631851" y="6167899"/>
            <a:ext cx="12076670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Wingdings" panose="05000000000000000000" pitchFamily="2" charset="2"/>
              <a:buChar char="ü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인터넷에서 정보를 교환하는 시스템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Wingdings" panose="05000000000000000000" pitchFamily="2" charset="2"/>
              <a:buChar char="ü"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World Wide Web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ko-KR" alt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줄임말로서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인터넷 상에서 동작하는 하나의 서비스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E8F82-4DB4-49BE-8EFD-C1F62BEE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79" y="4419905"/>
            <a:ext cx="7199566" cy="719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0185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698</Words>
  <Application>Microsoft Office PowerPoint</Application>
  <PresentationFormat>사용자 지정</PresentationFormat>
  <Paragraphs>77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Noto Sans KR</vt:lpstr>
      <vt:lpstr>함초롱</vt:lpstr>
      <vt:lpstr>나눔고딕</vt:lpstr>
      <vt:lpstr>함초롱바탕</vt:lpstr>
      <vt:lpstr>Helvetica Neue</vt:lpstr>
      <vt:lpstr>Wingdings</vt:lpstr>
      <vt:lpstr>Arial</vt:lpstr>
      <vt:lpstr>Helvetica Neue Light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류혜린</dc:creator>
  <cp:lastModifiedBy>류 혜린</cp:lastModifiedBy>
  <cp:revision>34</cp:revision>
  <dcterms:modified xsi:type="dcterms:W3CDTF">2020-12-27T13:48:25Z</dcterms:modified>
</cp:coreProperties>
</file>